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152" d="100"/>
          <a:sy n="152" d="100"/>
        </p:scale>
        <p:origin x="25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834166"/>
            <a:ext cx="460851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Market survey VV handling tools November 2022	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3" y="4788000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XXXXXX</a:t>
            </a:r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for market survey</a:t>
            </a:r>
          </a:p>
        </p:txBody>
      </p:sp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71500" y="627534"/>
            <a:ext cx="8001000" cy="685800"/>
          </a:xfrm>
        </p:spPr>
        <p:txBody>
          <a:bodyPr/>
          <a:lstStyle/>
          <a:p>
            <a:r>
              <a:rPr lang="en-US" dirty="0"/>
              <a:t>Handling tooling and working platforms for the Vacuum Vessel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 following EN 1090 quality class 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survey </a:t>
            </a:r>
            <a:r>
              <a:rPr lang="en-US" dirty="0" smtClean="0"/>
              <a:t>questions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Experience in development concept design to final design</a:t>
            </a:r>
          </a:p>
          <a:p>
            <a:r>
              <a:rPr lang="en-US" sz="2000" dirty="0"/>
              <a:t>Experience and possibilities to do the interface loading verification with </a:t>
            </a:r>
            <a:r>
              <a:rPr lang="en-US" sz="2000" dirty="0" err="1"/>
              <a:t>Ansys</a:t>
            </a:r>
            <a:endParaRPr lang="en-US" sz="2000" dirty="0"/>
          </a:p>
          <a:p>
            <a:r>
              <a:rPr lang="en-US" sz="2000" dirty="0"/>
              <a:t>What would be subcontracted if anything</a:t>
            </a:r>
          </a:p>
          <a:p>
            <a:r>
              <a:rPr lang="en-US" sz="2000" dirty="0"/>
              <a:t>References for equivalent projects, include information what are considered the similarities and difference with to proposed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survey questions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4450"/>
            <a:ext cx="8352928" cy="3147510"/>
          </a:xfrm>
        </p:spPr>
        <p:txBody>
          <a:bodyPr/>
          <a:lstStyle/>
          <a:p>
            <a:pPr algn="l"/>
            <a:r>
              <a:rPr lang="en-US" sz="2000" dirty="0"/>
              <a:t>Time estimate to prepare a design ready for manufacture with related engineering file.</a:t>
            </a:r>
          </a:p>
          <a:p>
            <a:pPr algn="l"/>
            <a:r>
              <a:rPr lang="en-US" sz="2000" dirty="0"/>
              <a:t>Time estimate for manufacture, transport and assembly</a:t>
            </a:r>
          </a:p>
          <a:p>
            <a:pPr algn="l"/>
            <a:r>
              <a:rPr lang="en-US" sz="2000" dirty="0"/>
              <a:t>Budget estimate, </a:t>
            </a:r>
            <a:r>
              <a:rPr lang="en-US" sz="1600" dirty="0"/>
              <a:t>design, material cost, </a:t>
            </a:r>
            <a:r>
              <a:rPr lang="en-US" sz="1600" dirty="0" smtClean="0"/>
              <a:t>manufacture, transport </a:t>
            </a:r>
            <a:r>
              <a:rPr lang="en-US" sz="1600" dirty="0"/>
              <a:t>and assembly</a:t>
            </a:r>
          </a:p>
          <a:p>
            <a:pPr algn="l"/>
            <a:r>
              <a:rPr lang="en-US" sz="2000" dirty="0"/>
              <a:t>Project risks</a:t>
            </a:r>
          </a:p>
          <a:p>
            <a:pPr algn="l"/>
            <a:r>
              <a:rPr lang="en-US" sz="2000" dirty="0"/>
              <a:t>Any recommendations for improvements, enabling cost, manufacture time reduction or improvements of functionality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314450"/>
            <a:ext cx="8103368" cy="3147510"/>
          </a:xfrm>
        </p:spPr>
        <p:txBody>
          <a:bodyPr/>
          <a:lstStyle/>
          <a:p>
            <a:pPr algn="l"/>
            <a:r>
              <a:rPr lang="en-US" sz="2000" dirty="0"/>
              <a:t>The </a:t>
            </a:r>
            <a:r>
              <a:rPr lang="en-US" sz="2000" dirty="0" smtClean="0"/>
              <a:t>intention </a:t>
            </a:r>
            <a:r>
              <a:rPr lang="en-US" sz="2000" dirty="0"/>
              <a:t>is to avoid unnecessary heavy documentation requirements</a:t>
            </a:r>
            <a:r>
              <a:rPr lang="en-US" sz="2000" dirty="0" smtClean="0"/>
              <a:t>.</a:t>
            </a:r>
          </a:p>
          <a:p>
            <a:pPr algn="l"/>
            <a:r>
              <a:rPr lang="en-US" sz="2000" dirty="0" smtClean="0"/>
              <a:t>To </a:t>
            </a:r>
            <a:r>
              <a:rPr lang="en-US" sz="2000" dirty="0"/>
              <a:t>ensure the correct treatment of handling a protection important component, the attention will be on:</a:t>
            </a:r>
          </a:p>
          <a:p>
            <a:pPr lvl="1" algn="l"/>
            <a:r>
              <a:rPr lang="en-US" sz="1800" dirty="0"/>
              <a:t>Interface loads</a:t>
            </a:r>
          </a:p>
          <a:p>
            <a:pPr lvl="1" algn="l"/>
            <a:r>
              <a:rPr lang="en-US" sz="1800" dirty="0"/>
              <a:t>Risk of damage to the Vacuum Vessel due to failure of the handling tooling or the platforms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5760640" cy="685800"/>
          </a:xfrm>
        </p:spPr>
        <p:txBody>
          <a:bodyPr/>
          <a:lstStyle/>
          <a:p>
            <a:r>
              <a:rPr lang="en-US" dirty="0" smtClean="0"/>
              <a:t>Conceptual design proposal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24"/>
          <a:stretch/>
        </p:blipFill>
        <p:spPr>
          <a:xfrm>
            <a:off x="256187" y="1101094"/>
            <a:ext cx="3152748" cy="3306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180" y="1097310"/>
            <a:ext cx="2900184" cy="325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41233"/>
            <a:ext cx="1110214" cy="1912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9304" y="2057986"/>
            <a:ext cx="236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support of the trunnion have been indicated only very schematically as they are not considered to be</a:t>
            </a:r>
            <a:br>
              <a:rPr lang="en-US" sz="1200" dirty="0" smtClean="0"/>
            </a:br>
            <a:r>
              <a:rPr lang="en-US" sz="1200" dirty="0" smtClean="0"/>
              <a:t>a design challenge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13609" y="3089287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Proposal is based on</a:t>
            </a:r>
            <a:br>
              <a:rPr lang="en-US" sz="1200" dirty="0" smtClean="0"/>
            </a:br>
            <a:r>
              <a:rPr lang="en-US" sz="1200" dirty="0" smtClean="0"/>
              <a:t>HE-B 1000 beams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69304" y="3651870"/>
            <a:ext cx="222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center of gravity of the VV is below the trunnion, meaning that the stable position is as shown in</a:t>
            </a:r>
            <a:br>
              <a:rPr lang="en-US" sz="1200" dirty="0" smtClean="0"/>
            </a:br>
            <a:r>
              <a:rPr lang="en-US" sz="1200" dirty="0" smtClean="0"/>
              <a:t>the picture to the left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080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Large beams close to the Vacuum Vessel, connected by thick plates, for the support of the milling machine and welding robot. </a:t>
            </a:r>
          </a:p>
          <a:p>
            <a:pPr lvl="1"/>
            <a:r>
              <a:rPr lang="en-US" sz="1800" dirty="0"/>
              <a:t>Minimizing needs for reinforcement to get stiff structure</a:t>
            </a:r>
          </a:p>
          <a:p>
            <a:r>
              <a:rPr lang="en-US" sz="2000" dirty="0"/>
              <a:t>Towards the outer dimension beams to be optimized in terms of design effort, manufacture time and cost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6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Operation steps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handling operation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2" y="1163647"/>
            <a:ext cx="4292105" cy="353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64088" y="149163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Vacuum Vessel on Lifting frame in Up-Ending tool</a:t>
            </a:r>
            <a:endParaRPr lang="en-GB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5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23" y="411510"/>
            <a:ext cx="8001000" cy="685800"/>
          </a:xfrm>
        </p:spPr>
        <p:txBody>
          <a:bodyPr/>
          <a:lstStyle/>
          <a:p>
            <a:r>
              <a:rPr lang="en-GB" sz="2400" dirty="0"/>
              <a:t>VV  lifted horizontally on its handling frame and placed on Tilting </a:t>
            </a:r>
            <a:r>
              <a:rPr lang="en-GB" sz="2400" dirty="0" smtClean="0"/>
              <a:t>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50255"/>
            <a:ext cx="3384376" cy="314751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Standard horizontal lift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097310"/>
            <a:ext cx="5276468" cy="36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VV installed and secured on Tilting </a:t>
            </a:r>
            <a:r>
              <a:rPr lang="en-GB" sz="2800" dirty="0" smtClean="0"/>
              <a:t>frame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2" y="1059582"/>
            <a:ext cx="4693172" cy="3546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3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Vessel handling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30BBDD-E61D-52C0-3F95-0509B19E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275606"/>
            <a:ext cx="7405012" cy="1826245"/>
          </a:xfrm>
        </p:spPr>
        <p:txBody>
          <a:bodyPr/>
          <a:lstStyle/>
          <a:p>
            <a:r>
              <a:rPr lang="en-US" sz="2000" dirty="0"/>
              <a:t>Tool for placing the Vacuum Vessel in work position, considered are the following positions</a:t>
            </a:r>
          </a:p>
          <a:p>
            <a:pPr lvl="1"/>
            <a:r>
              <a:rPr lang="en-US" sz="1800" dirty="0"/>
              <a:t>Loading position</a:t>
            </a:r>
          </a:p>
          <a:p>
            <a:pPr lvl="1"/>
            <a:r>
              <a:rPr lang="en-US" sz="1800" dirty="0"/>
              <a:t>Side towards segment 9 horizontal</a:t>
            </a:r>
          </a:p>
          <a:p>
            <a:pPr lvl="1"/>
            <a:r>
              <a:rPr lang="en-US" sz="1800" dirty="0"/>
              <a:t>Side towards segment 8 horizontal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8" y="2963320"/>
            <a:ext cx="2736304" cy="170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963320"/>
            <a:ext cx="2021935" cy="1701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351" y="2963320"/>
            <a:ext cx="2346664" cy="171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Rotation of 40 degrees to working 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059582"/>
            <a:ext cx="8091912" cy="36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7575"/>
            <a:ext cx="8175835" cy="372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Installation of access platforms and </a:t>
            </a:r>
            <a:r>
              <a:rPr lang="en-GB" sz="2800" dirty="0" smtClean="0"/>
              <a:t>tooling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6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250560" cy="685800"/>
          </a:xfrm>
        </p:spPr>
        <p:txBody>
          <a:bodyPr/>
          <a:lstStyle/>
          <a:p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Following Vacuum Vessel operation completion, removal of equipment and installation of top face 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frame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75606"/>
            <a:ext cx="5570663" cy="34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322568" cy="685800"/>
          </a:xfrm>
        </p:spPr>
        <p:txBody>
          <a:bodyPr/>
          <a:lstStyle/>
          <a:p>
            <a:r>
              <a:rPr lang="en-US" sz="2800" dirty="0"/>
              <a:t>First analysis, maximum loading during rotation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43000"/>
            <a:ext cx="4999783" cy="35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First analysis, working position side no lifting frame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5606"/>
            <a:ext cx="4646983" cy="3331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2949339"/>
            <a:ext cx="3855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Conclusion first analysis:</a:t>
            </a:r>
          </a:p>
          <a:p>
            <a:r>
              <a:rPr lang="en-US" sz="1800" dirty="0" smtClean="0"/>
              <a:t>In general the structure is OK.</a:t>
            </a:r>
          </a:p>
          <a:p>
            <a:r>
              <a:rPr lang="en-US" sz="1800" dirty="0" smtClean="0"/>
              <a:t>However;</a:t>
            </a:r>
          </a:p>
          <a:p>
            <a:r>
              <a:rPr lang="en-US" sz="1800" i="1" u="sng" dirty="0" smtClean="0"/>
              <a:t>The structure is not stiff enough in the highest loaded region</a:t>
            </a:r>
            <a:endParaRPr lang="en-GB" sz="1800" i="1" u="sng" dirty="0"/>
          </a:p>
        </p:txBody>
      </p:sp>
    </p:spTree>
    <p:extLst>
      <p:ext uri="{BB962C8B-B14F-4D97-AF65-F5344CB8AC3E}">
        <p14:creationId xmlns:p14="http://schemas.microsoft.com/office/powerpoint/2010/main" val="39287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Vessel main parameters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355F6-CC17-9005-E13E-A44FE95B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47614"/>
            <a:ext cx="8001000" cy="1969841"/>
          </a:xfrm>
        </p:spPr>
        <p:txBody>
          <a:bodyPr/>
          <a:lstStyle/>
          <a:p>
            <a:r>
              <a:rPr lang="en-US" sz="2000" dirty="0"/>
              <a:t>Vacuum Vessel and connected Lifting Frame combined weight 450 Ton</a:t>
            </a:r>
          </a:p>
          <a:p>
            <a:r>
              <a:rPr lang="en-US" sz="2000" dirty="0"/>
              <a:t>The Vacuum Vessel is a protection important </a:t>
            </a:r>
            <a:r>
              <a:rPr lang="en-US" sz="2000" dirty="0" smtClean="0"/>
              <a:t>component.</a:t>
            </a:r>
            <a:br>
              <a:rPr lang="en-US" sz="2000" dirty="0" smtClean="0"/>
            </a:br>
            <a:r>
              <a:rPr lang="en-US" sz="2000" dirty="0" smtClean="0"/>
              <a:t>First </a:t>
            </a:r>
            <a:r>
              <a:rPr lang="en-US" sz="2000" dirty="0"/>
              <a:t>confinement barrier against radiation leakage.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9" y="2715764"/>
            <a:ext cx="1872208" cy="1968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90" y="2748829"/>
            <a:ext cx="11352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≈13.5m x 8.5m x 6.5m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14" y="2715764"/>
            <a:ext cx="2664463" cy="196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5296" y="2748829"/>
            <a:ext cx="14419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VV Lifting Frame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004" y="2715764"/>
            <a:ext cx="2787235" cy="1968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128" y="2748829"/>
            <a:ext cx="18784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VV Support interfaces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67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9924" y="411510"/>
            <a:ext cx="8001000" cy="685800"/>
          </a:xfrm>
        </p:spPr>
        <p:txBody>
          <a:bodyPr/>
          <a:lstStyle/>
          <a:p>
            <a:r>
              <a:rPr lang="en-US" dirty="0"/>
              <a:t>Vacuum vessel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314450"/>
            <a:ext cx="4574976" cy="3147510"/>
          </a:xfrm>
        </p:spPr>
        <p:txBody>
          <a:bodyPr/>
          <a:lstStyle/>
          <a:p>
            <a:r>
              <a:rPr lang="en-GB" sz="2000" dirty="0"/>
              <a:t>The interface of the Vacuum Vessel are to be copied on the handling tool, for one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5486"/>
            <a:ext cx="3346345" cy="45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design considerations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1D1BBD-E5D6-73D6-8F83-9D27BC7B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43000"/>
            <a:ext cx="8712968" cy="4351338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en-US" sz="1600" dirty="0"/>
              <a:t>Minimal deformations of Vacuum Vessel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Rather overdesign than detailed analysis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Tooling should be “structure” rather than a lifting accessory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Design for easy manufacture and short lead </a:t>
            </a:r>
            <a:r>
              <a:rPr lang="en-US" sz="1600" dirty="0" smtClean="0"/>
              <a:t>time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/>
              <a:t>Use of support interfaces of the lifting frame </a:t>
            </a:r>
            <a:r>
              <a:rPr lang="en-US" sz="1400" dirty="0" smtClean="0"/>
              <a:t>(A detailed analysis of the capabilities of these supports is available)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The Lifting Frame with the Vacuum Vessel is to be clamped, blocked on the handling </a:t>
            </a:r>
            <a:r>
              <a:rPr lang="en-US" sz="1600" dirty="0" smtClean="0"/>
              <a:t>tool, </a:t>
            </a:r>
            <a:r>
              <a:rPr lang="en-US" sz="1400" dirty="0" smtClean="0"/>
              <a:t>no structural modifications of the Lifting Frame or the load transfer paths.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Proposed; design with </a:t>
            </a:r>
            <a:r>
              <a:rPr lang="en-US" sz="1600" dirty="0" smtClean="0"/>
              <a:t>load </a:t>
            </a:r>
            <a:r>
              <a:rPr lang="en-US" sz="1600" dirty="0"/>
              <a:t>factor </a:t>
            </a:r>
            <a:r>
              <a:rPr lang="en-US" sz="1600" dirty="0" smtClean="0"/>
              <a:t>≈2 </a:t>
            </a:r>
            <a:r>
              <a:rPr lang="en-US" sz="1600" dirty="0" smtClean="0"/>
              <a:t>and related quality control during manufacture, </a:t>
            </a:r>
            <a:r>
              <a:rPr lang="en-US" sz="1600" dirty="0"/>
              <a:t>to justify no load </a:t>
            </a:r>
            <a:r>
              <a:rPr lang="en-US" sz="1600" dirty="0" smtClean="0"/>
              <a:t>test.</a:t>
            </a:r>
            <a:br>
              <a:rPr lang="en-US" sz="1600" dirty="0" smtClean="0"/>
            </a:br>
            <a:r>
              <a:rPr lang="en-US" sz="1600" dirty="0"/>
              <a:t>Alternatives possible, depending on cost schedule and related justifications</a:t>
            </a:r>
          </a:p>
        </p:txBody>
      </p:sp>
    </p:spTree>
    <p:extLst>
      <p:ext uri="{BB962C8B-B14F-4D97-AF65-F5344CB8AC3E}">
        <p14:creationId xmlns:p14="http://schemas.microsoft.com/office/powerpoint/2010/main" val="26084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manufacture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9622"/>
            <a:ext cx="8568952" cy="3147510"/>
          </a:xfrm>
        </p:spPr>
        <p:txBody>
          <a:bodyPr/>
          <a:lstStyle/>
          <a:p>
            <a:r>
              <a:rPr lang="en-GB" sz="2000" dirty="0"/>
              <a:t>Manufacture based EN 1090 quality class 2,  for welding quality class 3</a:t>
            </a:r>
          </a:p>
          <a:p>
            <a:r>
              <a:rPr lang="en-GB" sz="2000" dirty="0"/>
              <a:t>Interface with Vacuum Vessel shall be Stainless Steel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7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 main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347614"/>
            <a:ext cx="8001000" cy="2913484"/>
          </a:xfrm>
        </p:spPr>
        <p:txBody>
          <a:bodyPr/>
          <a:lstStyle/>
          <a:p>
            <a:r>
              <a:rPr lang="en-US" sz="2000" dirty="0"/>
              <a:t>Access to the Vacuum Vessel in working position</a:t>
            </a:r>
          </a:p>
          <a:p>
            <a:r>
              <a:rPr lang="en-US" sz="2000" dirty="0"/>
              <a:t>Support for welding robots</a:t>
            </a:r>
          </a:p>
          <a:p>
            <a:r>
              <a:rPr lang="en-US" sz="2000" dirty="0"/>
              <a:t>Support for milling machines</a:t>
            </a:r>
          </a:p>
          <a:p>
            <a:r>
              <a:rPr lang="en-US" sz="2000" dirty="0"/>
              <a:t>Platforms shall be easily put in place, consider for example</a:t>
            </a:r>
          </a:p>
          <a:p>
            <a:pPr lvl="1"/>
            <a:r>
              <a:rPr lang="en-US" sz="1800" dirty="0"/>
              <a:t>Moving by overhead cranes</a:t>
            </a:r>
          </a:p>
          <a:p>
            <a:pPr lvl="1"/>
            <a:r>
              <a:rPr lang="en-US" sz="1800" dirty="0"/>
              <a:t>Moving by SPMT</a:t>
            </a:r>
          </a:p>
          <a:p>
            <a:r>
              <a:rPr lang="en-US" sz="2000" dirty="0"/>
              <a:t>Utilities distribution on the platform, minimum connections to building utility connections (quick preparation for moving)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7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design criteria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0" y="1275606"/>
            <a:ext cx="8424936" cy="3147510"/>
          </a:xfrm>
        </p:spPr>
        <p:txBody>
          <a:bodyPr/>
          <a:lstStyle/>
          <a:p>
            <a:r>
              <a:rPr lang="en-US" sz="1800" dirty="0"/>
              <a:t>Weights on the platform,  (external, see next slide), 4 sets of</a:t>
            </a:r>
          </a:p>
          <a:p>
            <a:pPr lvl="1"/>
            <a:r>
              <a:rPr lang="en-US" sz="1600" dirty="0"/>
              <a:t>welding robot, maximum 1.5 Ton</a:t>
            </a:r>
          </a:p>
          <a:p>
            <a:pPr lvl="1"/>
            <a:r>
              <a:rPr lang="en-US" sz="1600" dirty="0"/>
              <a:t>Milling machine, maximum 2 ton</a:t>
            </a:r>
          </a:p>
          <a:p>
            <a:pPr lvl="1"/>
            <a:r>
              <a:rPr lang="en-US" sz="1600" dirty="0"/>
              <a:t>6 Control / power cabinets, each approximately 250 kg (total per set 1.5 Ton)</a:t>
            </a:r>
          </a:p>
          <a:p>
            <a:pPr lvl="1"/>
            <a:r>
              <a:rPr lang="en-US" sz="1600" dirty="0"/>
              <a:t>1 pallet consumables 500 kg</a:t>
            </a:r>
          </a:p>
          <a:p>
            <a:r>
              <a:rPr lang="en-US" sz="1800" dirty="0"/>
              <a:t>Ensure stability for the machining / welding </a:t>
            </a:r>
          </a:p>
          <a:p>
            <a:r>
              <a:rPr lang="en-US" sz="1800" dirty="0"/>
              <a:t>Simple solution for managing utilities on the platforms</a:t>
            </a:r>
          </a:p>
          <a:p>
            <a:r>
              <a:rPr lang="en-US" sz="1800" dirty="0"/>
              <a:t>Gap between platform and Vacuum Vessel ≤ 20 cm</a:t>
            </a:r>
          </a:p>
          <a:p>
            <a:r>
              <a:rPr lang="en-US" sz="1800" dirty="0"/>
              <a:t>Internal platform supported from the handling frame, load capacity 400 kg/m</a:t>
            </a:r>
            <a:r>
              <a:rPr lang="en-US" sz="1800" baseline="30000" dirty="0"/>
              <a:t>3</a:t>
            </a:r>
            <a:r>
              <a:rPr lang="en-US" sz="1800" dirty="0"/>
              <a:t>, intended for personal access and minor tools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parameters platform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7" y="1143000"/>
            <a:ext cx="4471235" cy="3431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4323" y="1133595"/>
            <a:ext cx="385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Milling machines not shown</a:t>
            </a:r>
          </a:p>
          <a:p>
            <a:r>
              <a:rPr lang="en-US" sz="1600" dirty="0" smtClean="0"/>
              <a:t>The platforms are at approximately 10m above the floor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83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ITER_Scientific_and_General_Presentation_N4CUXK_v1_5</Template>
  <TotalTime>80</TotalTime>
  <Words>793</Words>
  <Application>Microsoft Office PowerPoint</Application>
  <PresentationFormat>On-screen Show (16:9)</PresentationFormat>
  <Paragraphs>91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ITER_Scientific_and_General_Presentation_N4CUXK_v1_2</vt:lpstr>
      <vt:lpstr>Handling tooling and working platforms for the Vacuum Vessel</vt:lpstr>
      <vt:lpstr>Vacuum Vessel handling</vt:lpstr>
      <vt:lpstr>Vacuum Vessel main parameters</vt:lpstr>
      <vt:lpstr>Vacuum vessel interface</vt:lpstr>
      <vt:lpstr>Main design considerations</vt:lpstr>
      <vt:lpstr>Main manufacture requirements</vt:lpstr>
      <vt:lpstr>Platforms main functions</vt:lpstr>
      <vt:lpstr>Main design criteria platforms</vt:lpstr>
      <vt:lpstr>Main parameters platform</vt:lpstr>
      <vt:lpstr>Manufacture platforms</vt:lpstr>
      <vt:lpstr>Market survey questions I</vt:lpstr>
      <vt:lpstr>Market survey questions II</vt:lpstr>
      <vt:lpstr>Remark</vt:lpstr>
      <vt:lpstr>Conceptual design proposal</vt:lpstr>
      <vt:lpstr>Concept Platforms</vt:lpstr>
      <vt:lpstr>Annex</vt:lpstr>
      <vt:lpstr>Start handling operation</vt:lpstr>
      <vt:lpstr>VV  lifted horizontally on its handling frame and placed on Tilting frame</vt:lpstr>
      <vt:lpstr>VV installed and secured on Tilting frame</vt:lpstr>
      <vt:lpstr>Rotation of 40 degrees to working position</vt:lpstr>
      <vt:lpstr>Installation of access platforms and tooling</vt:lpstr>
      <vt:lpstr>Following Vacuum Vessel operation completion, removal of equipment and installation of top face frame</vt:lpstr>
      <vt:lpstr>First analysis, maximum loading during rotation</vt:lpstr>
      <vt:lpstr>First analysis, working position side no lifting frame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tooling and working platforms for the Vacuum Vessel</dc:title>
  <dc:creator>Buskop Jarl</dc:creator>
  <cp:lastModifiedBy>Buskop Jarl</cp:lastModifiedBy>
  <cp:revision>9</cp:revision>
  <cp:lastPrinted>2013-12-05T09:32:24Z</cp:lastPrinted>
  <dcterms:created xsi:type="dcterms:W3CDTF">2022-10-26T06:01:23Z</dcterms:created>
  <dcterms:modified xsi:type="dcterms:W3CDTF">2022-11-03T06:03:51Z</dcterms:modified>
</cp:coreProperties>
</file>